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66" r:id="rId6"/>
    <p:sldId id="329" r:id="rId7"/>
    <p:sldId id="345" r:id="rId8"/>
    <p:sldId id="332" r:id="rId9"/>
    <p:sldId id="346" r:id="rId10"/>
    <p:sldId id="335" r:id="rId11"/>
    <p:sldId id="347" r:id="rId12"/>
    <p:sldId id="337" r:id="rId13"/>
    <p:sldId id="338" r:id="rId14"/>
    <p:sldId id="348" r:id="rId15"/>
    <p:sldId id="339" r:id="rId16"/>
    <p:sldId id="340" r:id="rId17"/>
    <p:sldId id="341" r:id="rId18"/>
    <p:sldId id="344" r:id="rId19"/>
    <p:sldId id="350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A7DFA-7DF1-3C2F-C3B1-7F6E4296DBFB}" v="12" dt="2019-10-03T06:27:48.511"/>
    <p1510:client id="{144891F6-A1E3-6EA7-2613-665ECC657561}" v="12" dt="2019-10-02T08:55:34.752"/>
    <p1510:client id="{FEE45495-E5B0-4729-9F74-0B294467A097}" v="3" dt="2019-06-13T13:08:0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FC216-9A8B-4597-9E25-99C82CB8F8A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1D8198-164D-4165-9A67-2CB867DF8300}">
      <dgm:prSet/>
      <dgm:spPr/>
      <dgm:t>
        <a:bodyPr/>
        <a:lstStyle/>
        <a:p>
          <a:r>
            <a:rPr lang="nl-NL" b="1"/>
            <a:t>Werkboek VVT2:</a:t>
          </a:r>
          <a:endParaRPr lang="en-US"/>
        </a:p>
      </dgm:t>
    </dgm:pt>
    <dgm:pt modelId="{8FA26965-9E63-4D84-9783-1A73CE858B52}" type="parTrans" cxnId="{A6A4C20C-22B4-4E42-ABC9-B27928251C45}">
      <dgm:prSet/>
      <dgm:spPr/>
      <dgm:t>
        <a:bodyPr/>
        <a:lstStyle/>
        <a:p>
          <a:endParaRPr lang="en-US"/>
        </a:p>
      </dgm:t>
    </dgm:pt>
    <dgm:pt modelId="{DA05F70F-DA85-49BF-9DF4-16B8836C2494}" type="sibTrans" cxnId="{A6A4C20C-22B4-4E42-ABC9-B27928251C45}">
      <dgm:prSet/>
      <dgm:spPr/>
      <dgm:t>
        <a:bodyPr/>
        <a:lstStyle/>
        <a:p>
          <a:endParaRPr lang="en-US"/>
        </a:p>
      </dgm:t>
    </dgm:pt>
    <dgm:pt modelId="{AE6EC01E-B119-4DBF-A70B-FBA358463FFE}">
      <dgm:prSet/>
      <dgm:spPr/>
      <dgm:t>
        <a:bodyPr/>
        <a:lstStyle/>
        <a:p>
          <a:r>
            <a:rPr lang="nl-NL"/>
            <a:t>H9 opdracht 1, 3, 4, en 6</a:t>
          </a:r>
          <a:endParaRPr lang="en-US"/>
        </a:p>
      </dgm:t>
    </dgm:pt>
    <dgm:pt modelId="{208C614E-987B-49CA-90A4-EDB7E7DFF6BB}" type="parTrans" cxnId="{6187F12D-618D-4BEE-B963-2082E9F027AF}">
      <dgm:prSet/>
      <dgm:spPr/>
      <dgm:t>
        <a:bodyPr/>
        <a:lstStyle/>
        <a:p>
          <a:endParaRPr lang="en-US"/>
        </a:p>
      </dgm:t>
    </dgm:pt>
    <dgm:pt modelId="{6F016093-1374-4127-903B-576B74E67527}" type="sibTrans" cxnId="{6187F12D-618D-4BEE-B963-2082E9F027AF}">
      <dgm:prSet/>
      <dgm:spPr/>
      <dgm:t>
        <a:bodyPr/>
        <a:lstStyle/>
        <a:p>
          <a:endParaRPr lang="en-US"/>
        </a:p>
      </dgm:t>
    </dgm:pt>
    <dgm:pt modelId="{53DB10C7-C5EF-45F2-ACA6-E28CFD67DB2D}">
      <dgm:prSet/>
      <dgm:spPr/>
      <dgm:t>
        <a:bodyPr/>
        <a:lstStyle/>
        <a:p>
          <a:r>
            <a:rPr lang="nl-NL"/>
            <a:t>H10 opdracht 1, 2, en 6</a:t>
          </a:r>
          <a:endParaRPr lang="en-US"/>
        </a:p>
      </dgm:t>
    </dgm:pt>
    <dgm:pt modelId="{F87BA064-0164-4BA9-8878-1ADC627F6495}" type="parTrans" cxnId="{39FA9EB4-B3E2-4CBC-9A78-E3C971F7C44D}">
      <dgm:prSet/>
      <dgm:spPr/>
      <dgm:t>
        <a:bodyPr/>
        <a:lstStyle/>
        <a:p>
          <a:endParaRPr lang="en-US"/>
        </a:p>
      </dgm:t>
    </dgm:pt>
    <dgm:pt modelId="{A270D2A3-FC56-46AD-9A13-FA3EFC4E474D}" type="sibTrans" cxnId="{39FA9EB4-B3E2-4CBC-9A78-E3C971F7C44D}">
      <dgm:prSet/>
      <dgm:spPr/>
      <dgm:t>
        <a:bodyPr/>
        <a:lstStyle/>
        <a:p>
          <a:endParaRPr lang="en-US"/>
        </a:p>
      </dgm:t>
    </dgm:pt>
    <dgm:pt modelId="{140B179B-CAD3-4FEB-93F4-5EE2C0236AF3}" type="pres">
      <dgm:prSet presAssocID="{F31FC216-9A8B-4597-9E25-99C82CB8F8AD}" presName="linear" presStyleCnt="0">
        <dgm:presLayoutVars>
          <dgm:animLvl val="lvl"/>
          <dgm:resizeHandles val="exact"/>
        </dgm:presLayoutVars>
      </dgm:prSet>
      <dgm:spPr/>
    </dgm:pt>
    <dgm:pt modelId="{FB8C9630-8E7C-4D94-A285-AC86FB8589C1}" type="pres">
      <dgm:prSet presAssocID="{731D8198-164D-4165-9A67-2CB867DF83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5C5F4E-55CF-4C67-9A0D-75E1557AA017}" type="pres">
      <dgm:prSet presAssocID="{DA05F70F-DA85-49BF-9DF4-16B8836C2494}" presName="spacer" presStyleCnt="0"/>
      <dgm:spPr/>
    </dgm:pt>
    <dgm:pt modelId="{EB84C53A-270F-4E04-B558-D698C36105ED}" type="pres">
      <dgm:prSet presAssocID="{AE6EC01E-B119-4DBF-A70B-FBA358463F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15FC8C-1C8E-4D36-A7CE-9F2C424758AB}" type="pres">
      <dgm:prSet presAssocID="{6F016093-1374-4127-903B-576B74E67527}" presName="spacer" presStyleCnt="0"/>
      <dgm:spPr/>
    </dgm:pt>
    <dgm:pt modelId="{6505A408-622C-4337-BE9A-AACA392F9D4B}" type="pres">
      <dgm:prSet presAssocID="{53DB10C7-C5EF-45F2-ACA6-E28CFD67DB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578E00-2E54-4BFF-B73F-76E6371F5419}" type="presOf" srcId="{F31FC216-9A8B-4597-9E25-99C82CB8F8AD}" destId="{140B179B-CAD3-4FEB-93F4-5EE2C0236AF3}" srcOrd="0" destOrd="0" presId="urn:microsoft.com/office/officeart/2005/8/layout/vList2"/>
    <dgm:cxn modelId="{A6A4C20C-22B4-4E42-ABC9-B27928251C45}" srcId="{F31FC216-9A8B-4597-9E25-99C82CB8F8AD}" destId="{731D8198-164D-4165-9A67-2CB867DF8300}" srcOrd="0" destOrd="0" parTransId="{8FA26965-9E63-4D84-9783-1A73CE858B52}" sibTransId="{DA05F70F-DA85-49BF-9DF4-16B8836C2494}"/>
    <dgm:cxn modelId="{6187F12D-618D-4BEE-B963-2082E9F027AF}" srcId="{F31FC216-9A8B-4597-9E25-99C82CB8F8AD}" destId="{AE6EC01E-B119-4DBF-A70B-FBA358463FFE}" srcOrd="1" destOrd="0" parTransId="{208C614E-987B-49CA-90A4-EDB7E7DFF6BB}" sibTransId="{6F016093-1374-4127-903B-576B74E67527}"/>
    <dgm:cxn modelId="{D8866146-A806-463A-80C3-4C0F40AD5291}" type="presOf" srcId="{AE6EC01E-B119-4DBF-A70B-FBA358463FFE}" destId="{EB84C53A-270F-4E04-B558-D698C36105ED}" srcOrd="0" destOrd="0" presId="urn:microsoft.com/office/officeart/2005/8/layout/vList2"/>
    <dgm:cxn modelId="{39FA9EB4-B3E2-4CBC-9A78-E3C971F7C44D}" srcId="{F31FC216-9A8B-4597-9E25-99C82CB8F8AD}" destId="{53DB10C7-C5EF-45F2-ACA6-E28CFD67DB2D}" srcOrd="2" destOrd="0" parTransId="{F87BA064-0164-4BA9-8878-1ADC627F6495}" sibTransId="{A270D2A3-FC56-46AD-9A13-FA3EFC4E474D}"/>
    <dgm:cxn modelId="{6ECEEDD6-2195-469A-9EDA-8CEA50F51866}" type="presOf" srcId="{731D8198-164D-4165-9A67-2CB867DF8300}" destId="{FB8C9630-8E7C-4D94-A285-AC86FB8589C1}" srcOrd="0" destOrd="0" presId="urn:microsoft.com/office/officeart/2005/8/layout/vList2"/>
    <dgm:cxn modelId="{B35954FF-3686-4091-AB65-84194B990FAE}" type="presOf" srcId="{53DB10C7-C5EF-45F2-ACA6-E28CFD67DB2D}" destId="{6505A408-622C-4337-BE9A-AACA392F9D4B}" srcOrd="0" destOrd="0" presId="urn:microsoft.com/office/officeart/2005/8/layout/vList2"/>
    <dgm:cxn modelId="{2B2FAEE5-F23B-4087-9EDA-12533DEDDEF4}" type="presParOf" srcId="{140B179B-CAD3-4FEB-93F4-5EE2C0236AF3}" destId="{FB8C9630-8E7C-4D94-A285-AC86FB8589C1}" srcOrd="0" destOrd="0" presId="urn:microsoft.com/office/officeart/2005/8/layout/vList2"/>
    <dgm:cxn modelId="{9F51B331-353F-402A-9FF9-5D8CE45E1965}" type="presParOf" srcId="{140B179B-CAD3-4FEB-93F4-5EE2C0236AF3}" destId="{365C5F4E-55CF-4C67-9A0D-75E1557AA017}" srcOrd="1" destOrd="0" presId="urn:microsoft.com/office/officeart/2005/8/layout/vList2"/>
    <dgm:cxn modelId="{BAF8B58F-3D91-4DE9-9286-0E4930013082}" type="presParOf" srcId="{140B179B-CAD3-4FEB-93F4-5EE2C0236AF3}" destId="{EB84C53A-270F-4E04-B558-D698C36105ED}" srcOrd="2" destOrd="0" presId="urn:microsoft.com/office/officeart/2005/8/layout/vList2"/>
    <dgm:cxn modelId="{E2FF6351-ED11-4086-B97C-E6C326A02047}" type="presParOf" srcId="{140B179B-CAD3-4FEB-93F4-5EE2C0236AF3}" destId="{2F15FC8C-1C8E-4D36-A7CE-9F2C424758AB}" srcOrd="3" destOrd="0" presId="urn:microsoft.com/office/officeart/2005/8/layout/vList2"/>
    <dgm:cxn modelId="{670A33A4-33A6-4248-8A7D-9AE0FC5E55CE}" type="presParOf" srcId="{140B179B-CAD3-4FEB-93F4-5EE2C0236AF3}" destId="{6505A408-622C-4337-BE9A-AACA392F9D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C9630-8E7C-4D94-A285-AC86FB8589C1}">
      <dsp:nvSpPr>
        <dsp:cNvPr id="0" name=""/>
        <dsp:cNvSpPr/>
      </dsp:nvSpPr>
      <dsp:spPr>
        <a:xfrm>
          <a:off x="0" y="20540"/>
          <a:ext cx="4466744" cy="1271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/>
            <a:t>Werkboek VVT2:</a:t>
          </a:r>
          <a:endParaRPr lang="en-US" sz="3200" kern="1200"/>
        </a:p>
      </dsp:txBody>
      <dsp:txXfrm>
        <a:off x="62055" y="82595"/>
        <a:ext cx="4342634" cy="1147095"/>
      </dsp:txXfrm>
    </dsp:sp>
    <dsp:sp modelId="{EB84C53A-270F-4E04-B558-D698C36105ED}">
      <dsp:nvSpPr>
        <dsp:cNvPr id="0" name=""/>
        <dsp:cNvSpPr/>
      </dsp:nvSpPr>
      <dsp:spPr>
        <a:xfrm>
          <a:off x="0" y="1383905"/>
          <a:ext cx="4466744" cy="1271205"/>
        </a:xfrm>
        <a:prstGeom prst="round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  <a:satMod val="11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H9 opdracht 1, 3, 4, en 6</a:t>
          </a:r>
          <a:endParaRPr lang="en-US" sz="3200" kern="1200"/>
        </a:p>
      </dsp:txBody>
      <dsp:txXfrm>
        <a:off x="62055" y="1445960"/>
        <a:ext cx="4342634" cy="1147095"/>
      </dsp:txXfrm>
    </dsp:sp>
    <dsp:sp modelId="{6505A408-622C-4337-BE9A-AACA392F9D4B}">
      <dsp:nvSpPr>
        <dsp:cNvPr id="0" name=""/>
        <dsp:cNvSpPr/>
      </dsp:nvSpPr>
      <dsp:spPr>
        <a:xfrm>
          <a:off x="0" y="2747270"/>
          <a:ext cx="4466744" cy="1271205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  <a:satMod val="11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H10 opdracht 1, 2, en 6</a:t>
          </a:r>
          <a:endParaRPr lang="en-US" sz="3200" kern="1200"/>
        </a:p>
      </dsp:txBody>
      <dsp:txXfrm>
        <a:off x="62055" y="2809325"/>
        <a:ext cx="4342634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google.nl/url?sa=i&amp;rct=j&amp;q=&amp;esrc=s&amp;source=images&amp;cd=&amp;cad=rja&amp;uact=8&amp;ved=2ahUKEwiz4Mi60__ZAhUEXBQKHZNHBXsQjRx6BAgAEAU&amp;url=http://www.medkennis.nl/aandoeningen/pleuritis-longvliesontsteking-borstvliesontsteking/&amp;psig=AOvVaw2VibZ3hx7GagVMVklILHVD&amp;ust=15217985159553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schooltv.nl/beeldbank/clip/20080715_roken02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tv.nl/video/luchtwegen-welke-weg-legt-de-ingeademde-lucht-in-je-lichaam-a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OpKoSGv0I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Ademhaling</a:t>
            </a:r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/>
          <a:lstStyle/>
          <a:p>
            <a:pPr algn="l"/>
            <a:r>
              <a:rPr lang="nl-NL"/>
              <a:t>Gezondheidskunde</a:t>
            </a:r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Longblaasjes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/>
              <a:t>Geen kraakbeen</a:t>
            </a:r>
          </a:p>
          <a:p>
            <a:pPr lvl="1"/>
            <a:r>
              <a:rPr lang="nl-NL"/>
              <a:t>Trosvormig</a:t>
            </a:r>
          </a:p>
          <a:p>
            <a:pPr lvl="1"/>
            <a:r>
              <a:rPr lang="nl-NL"/>
              <a:t>Uitwisseling van O₂ en CO₂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80" y="3174148"/>
            <a:ext cx="2935213" cy="29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Rechterlong : drie longkwabben</a:t>
            </a:r>
          </a:p>
          <a:p>
            <a:r>
              <a:rPr lang="nl-NL"/>
              <a:t>Linkerlong: twee longkwabben</a:t>
            </a:r>
          </a:p>
          <a:p>
            <a:r>
              <a:rPr lang="nl-NL"/>
              <a:t> Twee pleurabladen</a:t>
            </a:r>
          </a:p>
          <a:p>
            <a:pPr lvl="1"/>
            <a:r>
              <a:rPr lang="nl-NL"/>
              <a:t>Binnenste vlies is het longvlies</a:t>
            </a:r>
          </a:p>
          <a:p>
            <a:pPr lvl="1"/>
            <a:r>
              <a:rPr lang="nl-NL"/>
              <a:t>Buitenste vlies is het borstvlies</a:t>
            </a:r>
          </a:p>
        </p:txBody>
      </p:sp>
      <p:sp>
        <p:nvSpPr>
          <p:cNvPr id="4" name="AutoShape 2" descr="Afbeeldingsresultaat voor longen met longvliez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95625" y="-890588"/>
            <a:ext cx="25717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32" y="145040"/>
            <a:ext cx="2103667" cy="23145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61" y="3653040"/>
            <a:ext cx="3417332" cy="25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580898"/>
            <a:ext cx="6332220" cy="443199"/>
          </a:xfrm>
          <a:prstGeom prst="rect">
            <a:avLst/>
          </a:prstGeom>
          <a:noFill/>
        </p:spPr>
        <p:txBody>
          <a:bodyPr vert="horz" lIns="82296" tIns="41148" rIns="82296" bIns="41148" rtlCol="0">
            <a:spAutoFit/>
          </a:bodyPr>
          <a:lstStyle/>
          <a:p>
            <a:r>
              <a:rPr lang="nl-NL" sz="2300" b="1">
                <a:solidFill>
                  <a:srgbClr val="000000"/>
                </a:solidFill>
                <a:latin typeface="Arial Black - 35"/>
              </a:rPr>
              <a:t>onderste luchtwegen</a:t>
            </a:r>
          </a:p>
        </p:txBody>
      </p:sp>
      <p:pic>
        <p:nvPicPr>
          <p:cNvPr id="3" name="Afbeelding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1004082"/>
            <a:ext cx="6960299" cy="4922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vak 3"/>
          <p:cNvSpPr txBox="1"/>
          <p:nvPr/>
        </p:nvSpPr>
        <p:spPr>
          <a:xfrm>
            <a:off x="755576" y="5949280"/>
            <a:ext cx="5961431" cy="304699"/>
          </a:xfrm>
          <a:prstGeom prst="rect">
            <a:avLst/>
          </a:prstGeom>
          <a:noFill/>
        </p:spPr>
        <p:txBody>
          <a:bodyPr vert="horz" lIns="82296" tIns="41148" rIns="82296" bIns="41148" rtlCol="0">
            <a:spAutoFit/>
          </a:bodyPr>
          <a:lstStyle/>
          <a:p>
            <a:r>
              <a:rPr lang="nl-NL" sz="1400" b="1">
                <a:solidFill>
                  <a:srgbClr val="000000"/>
                </a:solidFill>
                <a:latin typeface="Arial Black - 21"/>
              </a:rPr>
              <a:t>luchtwegen zijn bedekt met  slijmvlies en trilharen</a:t>
            </a:r>
          </a:p>
        </p:txBody>
      </p:sp>
    </p:spTree>
    <p:extLst>
      <p:ext uri="{BB962C8B-B14F-4D97-AF65-F5344CB8AC3E}">
        <p14:creationId xmlns:p14="http://schemas.microsoft.com/office/powerpoint/2010/main" val="330713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Mechanisme van de ademhaling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364" y="1860942"/>
            <a:ext cx="8229600" cy="4714702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Borstademhaling</a:t>
            </a:r>
          </a:p>
          <a:p>
            <a:r>
              <a:rPr lang="nl-NL"/>
              <a:t>Buikademhaling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 b="1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/>
              <a:t>Aantal ademhalingen per minuut = 12-16 keer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26" y="2053821"/>
            <a:ext cx="2859196" cy="32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89" y="2807596"/>
            <a:ext cx="2027127" cy="26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12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Gasuitwisseling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824"/>
            <a:ext cx="61912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0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696744" cy="3528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Wat gebeurt er met de longen tijdens het roken?</a:t>
            </a:r>
          </a:p>
        </p:txBody>
      </p:sp>
    </p:spTree>
    <p:extLst>
      <p:ext uri="{BB962C8B-B14F-4D97-AF65-F5344CB8AC3E}">
        <p14:creationId xmlns:p14="http://schemas.microsoft.com/office/powerpoint/2010/main" val="25800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EF764-69B3-4719-8B28-405D232C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Maken opdrachten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AA96D7D-0A44-47D3-BCC2-03D98CF78A3B}"/>
              </a:ext>
            </a:extLst>
          </p:cNvPr>
          <p:cNvSpPr/>
          <p:nvPr/>
        </p:nvSpPr>
        <p:spPr>
          <a:xfrm>
            <a:off x="969264" y="3093042"/>
            <a:ext cx="4572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Werkboek PB2:</a:t>
            </a:r>
            <a:endParaRPr lang="nl-NL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H3 opdracht 1, 2, 3 en 6</a:t>
            </a:r>
          </a:p>
        </p:txBody>
      </p:sp>
    </p:spTree>
    <p:extLst>
      <p:ext uri="{BB962C8B-B14F-4D97-AF65-F5344CB8AC3E}">
        <p14:creationId xmlns:p14="http://schemas.microsoft.com/office/powerpoint/2010/main" val="187945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7E481-903B-4B1B-8223-2EC1547D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2404697"/>
            <a:ext cx="2804459" cy="1995789"/>
          </a:xfrm>
        </p:spPr>
        <p:txBody>
          <a:bodyPr>
            <a:normAutofit/>
          </a:bodyPr>
          <a:lstStyle/>
          <a:p>
            <a:pPr algn="r"/>
            <a:r>
              <a:rPr lang="nl-NL" sz="3300"/>
              <a:t>Maken opdrachten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A1CD11-1134-42AA-9C21-E557456B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1333" y="5609904"/>
            <a:ext cx="541991" cy="27432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6D22F896-40B5-4ADD-8801-0D06FADFA095}" type="slidenum">
              <a:rPr lang="en-US" sz="1050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2</a:t>
            </a:fld>
            <a:endParaRPr lang="en-US" sz="1050">
              <a:solidFill>
                <a:srgbClr val="FFFFFF"/>
              </a:solidFill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223BB07-96D6-465D-B740-A65C137B81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8132" y="1440645"/>
          <a:ext cx="4466744" cy="403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40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Inleiding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Teken het ademhalingsstelsel zoals jij denkt dat die eruit ziet.</a:t>
            </a:r>
          </a:p>
          <a:p>
            <a:r>
              <a:rPr lang="nl-NL"/>
              <a:t>Benoem de verschillende onderdelen van het ademhalingsstelsel.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13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Anatomie ademhalingsstelsel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Welke weg legt de ingeademde lucht in je lichaam af?</a:t>
            </a:r>
          </a:p>
          <a:p>
            <a:pPr marL="0" indent="0">
              <a:buNone/>
            </a:pPr>
            <a:r>
              <a:rPr lang="nl-NL" sz="1800">
                <a:hlinkClick r:id="rId2"/>
              </a:rPr>
              <a:t>https://schooltv.nl/video/luchtwegen-welke-weg-legt-de-ingeademde-lucht-in-je-lichaam-af/</a:t>
            </a:r>
            <a:r>
              <a:rPr lang="nl-NL" sz="180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1" y="2951090"/>
            <a:ext cx="4491374" cy="360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7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Ademhalingsstelsel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>
                <a:hlinkClick r:id="rId2"/>
              </a:rPr>
              <a:t>https://www.youtube.com/watch?v=-OpKoSGv0IM</a:t>
            </a:r>
            <a:r>
              <a:rPr lang="nl-NL" sz="1800"/>
              <a:t> </a:t>
            </a:r>
          </a:p>
          <a:p>
            <a:r>
              <a:rPr lang="nl-NL"/>
              <a:t>Neus- en mondholte</a:t>
            </a:r>
          </a:p>
          <a:p>
            <a:r>
              <a:rPr lang="nl-NL"/>
              <a:t>Keelholte</a:t>
            </a:r>
          </a:p>
          <a:p>
            <a:r>
              <a:rPr lang="nl-NL"/>
              <a:t>Strottenhoofd</a:t>
            </a:r>
          </a:p>
          <a:p>
            <a:r>
              <a:rPr lang="nl-NL"/>
              <a:t>Luchtpijp en luchtpijptakken</a:t>
            </a:r>
          </a:p>
          <a:p>
            <a:r>
              <a:rPr lang="nl-NL"/>
              <a:t>Longen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Functie:</a:t>
            </a:r>
          </a:p>
          <a:p>
            <a:r>
              <a:rPr lang="nl-NL"/>
              <a:t>Verwarmen, bevochtigen en reinigen de ademlucht.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0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Neus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De lucht naar binnen via de neus …</a:t>
            </a:r>
          </a:p>
          <a:p>
            <a:r>
              <a:rPr lang="nl-NL"/>
              <a:t>Verwarmen</a:t>
            </a:r>
          </a:p>
          <a:p>
            <a:r>
              <a:rPr lang="nl-NL"/>
              <a:t>Bevochtigen </a:t>
            </a:r>
          </a:p>
          <a:p>
            <a:r>
              <a:rPr lang="nl-NL"/>
              <a:t>Zuiveren</a:t>
            </a:r>
          </a:p>
          <a:p>
            <a:r>
              <a:rPr lang="nl-NL"/>
              <a:t>Ruiken </a:t>
            </a:r>
          </a:p>
        </p:txBody>
      </p:sp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2618509"/>
            <a:ext cx="3851564" cy="3706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6438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47" y="2130023"/>
            <a:ext cx="2925053" cy="41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Keelholte en luchtpijp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4935489" cy="4389120"/>
          </a:xfrm>
        </p:spPr>
        <p:txBody>
          <a:bodyPr/>
          <a:lstStyle/>
          <a:p>
            <a:r>
              <a:rPr lang="nl-NL"/>
              <a:t>Strottenhoofd </a:t>
            </a:r>
          </a:p>
          <a:p>
            <a:r>
              <a:rPr lang="nl-NL"/>
              <a:t>Stembanden</a:t>
            </a:r>
          </a:p>
          <a:p>
            <a:r>
              <a:rPr lang="nl-NL"/>
              <a:t>Strotklepje </a:t>
            </a:r>
          </a:p>
          <a:p>
            <a:r>
              <a:rPr lang="nl-NL"/>
              <a:t>Luchtpijp </a:t>
            </a:r>
          </a:p>
          <a:p>
            <a:r>
              <a:rPr lang="nl-NL"/>
              <a:t>Bronchiën</a:t>
            </a:r>
          </a:p>
          <a:p>
            <a:r>
              <a:rPr lang="nl-NL"/>
              <a:t>Slijmvlies: trilhaarepitheel</a:t>
            </a:r>
          </a:p>
        </p:txBody>
      </p:sp>
    </p:spTree>
    <p:extLst>
      <p:ext uri="{BB962C8B-B14F-4D97-AF65-F5344CB8AC3E}">
        <p14:creationId xmlns:p14="http://schemas.microsoft.com/office/powerpoint/2010/main" val="360334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Luchtpijp en luchtpijptakken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In de longen vertakken beide luchtpijpvertakkingen (bronchiën) zich als takken van een boom  </a:t>
            </a:r>
          </a:p>
        </p:txBody>
      </p:sp>
      <p:pic>
        <p:nvPicPr>
          <p:cNvPr id="4" name="Picture 2" descr="Afbeeldingsresultaat voor boom in de wi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/>
        </p:blipFill>
        <p:spPr bwMode="auto">
          <a:xfrm>
            <a:off x="2315591" y="2951444"/>
            <a:ext cx="4512818" cy="34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2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Luchtpijp en luchtpijptakken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/>
          </a:p>
          <a:p>
            <a:r>
              <a:rPr lang="nl-NL"/>
              <a:t>Luchtpijp = 11 cm lang</a:t>
            </a:r>
          </a:p>
          <a:p>
            <a:r>
              <a:rPr lang="nl-NL"/>
              <a:t>Hoefijzervormige kraakbeenringen </a:t>
            </a:r>
            <a:r>
              <a:rPr lang="nl-NL">
                <a:sym typeface="Wingdings" pitchFamily="2" charset="2"/>
              </a:rPr>
              <a:t> functie:</a:t>
            </a:r>
          </a:p>
          <a:p>
            <a:pPr lvl="1"/>
            <a:r>
              <a:rPr lang="nl-NL">
                <a:sym typeface="Wingdings" pitchFamily="2" charset="2"/>
              </a:rPr>
              <a:t>Voorkomen dichtslaan of afknellen luchtpijp </a:t>
            </a:r>
          </a:p>
          <a:p>
            <a:r>
              <a:rPr lang="nl-NL"/>
              <a:t>Trilhaartjes </a:t>
            </a:r>
            <a:r>
              <a:rPr lang="nl-NL">
                <a:sym typeface="Wingdings" pitchFamily="2" charset="2"/>
              </a:rPr>
              <a:t> hoestprikkel bij stof</a:t>
            </a:r>
          </a:p>
          <a:p>
            <a:pPr marL="0" indent="0">
              <a:buNone/>
            </a:pPr>
            <a:endParaRPr lang="nl-NL"/>
          </a:p>
          <a:p>
            <a:pPr marL="457200" lvl="1" indent="0">
              <a:buNone/>
            </a:pPr>
            <a:endParaRPr lang="nl-NL">
              <a:sym typeface="Wingdings" pitchFamily="2" charset="2"/>
            </a:endParaRPr>
          </a:p>
          <a:p>
            <a:pPr marL="0" indent="0">
              <a:buNone/>
            </a:pPr>
            <a:r>
              <a:rPr lang="nl-NL">
                <a:sym typeface="Wingdings" pitchFamily="2" charset="2"/>
              </a:rPr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4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a1904302054a6e661286969f33520c1d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c21d1a21bff9812b2ffe0ab55a85db06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E1D65B-C7F3-4CA8-8B2A-D3ADBB864D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BF786-FE1F-4A92-A917-34494EF47B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30A800-021B-4362-B469-8F322D749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Diavoorstelling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 Black - 21</vt:lpstr>
      <vt:lpstr>Arial Black - 35</vt:lpstr>
      <vt:lpstr>Calibri</vt:lpstr>
      <vt:lpstr>Constantia</vt:lpstr>
      <vt:lpstr>Wingdings 2</vt:lpstr>
      <vt:lpstr>Stroom</vt:lpstr>
      <vt:lpstr>Gezondheidskunde</vt:lpstr>
      <vt:lpstr>Maken opdrachten </vt:lpstr>
      <vt:lpstr>Inleiding </vt:lpstr>
      <vt:lpstr>Anatomie ademhalingsstelsel</vt:lpstr>
      <vt:lpstr>Ademhalingsstelsel</vt:lpstr>
      <vt:lpstr>Neus</vt:lpstr>
      <vt:lpstr>Keelholte en luchtpijp</vt:lpstr>
      <vt:lpstr>Luchtpijp en luchtpijptakken</vt:lpstr>
      <vt:lpstr>Luchtpijp en luchtpijptakken</vt:lpstr>
      <vt:lpstr>Longblaasjes</vt:lpstr>
      <vt:lpstr>Longen</vt:lpstr>
      <vt:lpstr>PowerPoint-presentatie</vt:lpstr>
      <vt:lpstr>Mechanisme van de ademhaling</vt:lpstr>
      <vt:lpstr>Gasuitwisseling</vt:lpstr>
      <vt:lpstr>Wat gebeurt er met de longen tijdens het roken?</vt:lpstr>
      <vt:lpstr>Maken 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Astrid van den Berg</dc:creator>
  <cp:lastModifiedBy>Femke van der Wal</cp:lastModifiedBy>
  <cp:revision>11</cp:revision>
  <dcterms:modified xsi:type="dcterms:W3CDTF">2020-10-29T10:29:00Z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